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86" r:id="rId3"/>
    <p:sldId id="287" r:id="rId4"/>
    <p:sldId id="288" r:id="rId5"/>
    <p:sldId id="289" r:id="rId6"/>
    <p:sldId id="279" r:id="rId7"/>
    <p:sldId id="285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8" d="100"/>
          <a:sy n="98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proof: on blackboard in class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DH </a:t>
            </a:r>
            <a:r>
              <a:rPr lang="en-CA" dirty="0" smtClean="0"/>
              <a:t>P</a:t>
            </a:r>
            <a:r>
              <a:rPr lang="en-CA" dirty="0" smtClean="0"/>
              <a:t>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</a:t>
            </a:r>
            <a:r>
              <a:rPr lang="en-CA" dirty="0" smtClean="0"/>
              <a:t>link length</a:t>
            </a:r>
          </a:p>
          <a:p>
            <a:pPr lvl="1"/>
            <a:r>
              <a:rPr lang="en-CA" dirty="0" smtClean="0"/>
              <a:t>distance </a:t>
            </a:r>
            <a:r>
              <a:rPr lang="en-CA" dirty="0" smtClean="0"/>
              <a:t>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</a:t>
            </a:r>
            <a:r>
              <a:rPr lang="en-CA" dirty="0" smtClean="0"/>
              <a:t>link twist</a:t>
            </a:r>
          </a:p>
          <a:p>
            <a:pPr lvl="1"/>
            <a:r>
              <a:rPr lang="en-CA" dirty="0" smtClean="0"/>
              <a:t>angle </a:t>
            </a:r>
            <a:r>
              <a:rPr lang="en-CA" dirty="0" smtClean="0"/>
              <a:t>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r>
              <a:rPr lang="en-CA" dirty="0" smtClean="0"/>
              <a:t>: link offset</a:t>
            </a:r>
          </a:p>
          <a:p>
            <a:pPr lvl="1"/>
            <a:r>
              <a:rPr lang="en-CA" dirty="0" smtClean="0"/>
              <a:t>distance </a:t>
            </a:r>
            <a:r>
              <a:rPr lang="en-CA" dirty="0" smtClean="0"/>
              <a:t>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</a:t>
            </a:r>
            <a:r>
              <a:rPr lang="en-CA" dirty="0" smtClean="0"/>
              <a:t>joint angle</a:t>
            </a:r>
          </a:p>
          <a:p>
            <a:pPr lvl="1"/>
            <a:r>
              <a:rPr lang="en-CA" dirty="0" smtClean="0"/>
              <a:t>angle </a:t>
            </a:r>
            <a:r>
              <a:rPr lang="en-CA" dirty="0" smtClean="0"/>
              <a:t>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 with Frames Already Placed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p:oleObj spid="_x0000_s103426" name="Equation" r:id="rId3" imgW="1231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attach a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to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all points on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are constant when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actuated then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moves relative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motion is described by the rigid transformation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the state of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a function of its joint variable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(i.e., is a function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this makes it easy to find the last frame with respect to the base frame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4279900" y="2605088"/>
          <a:ext cx="584200" cy="557212"/>
        </p:xfrm>
        <a:graphic>
          <a:graphicData uri="http://schemas.openxmlformats.org/presentationml/2006/ole">
            <p:oleObj spid="_x0000_s104450" name="Equation" r:id="rId3" imgW="291960" imgH="241200" progId="Equation.3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3683000" y="3709987"/>
          <a:ext cx="1778000" cy="557213"/>
        </p:xfrm>
        <a:graphic>
          <a:graphicData uri="http://schemas.openxmlformats.org/presentationml/2006/ole">
            <p:oleObj spid="_x0000_s104451" name="Equation" r:id="rId4" imgW="888840" imgH="24120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3086100" y="5410200"/>
          <a:ext cx="2971800" cy="557213"/>
        </p:xfrm>
        <a:graphic>
          <a:graphicData uri="http://schemas.openxmlformats.org/presentationml/2006/ole">
            <p:oleObj spid="_x0000_s104452" name="Equation" r:id="rId5" imgW="14857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generally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forward kinematics problem has been reduced to matrix multiplication</a:t>
            </a:r>
            <a:endParaRPr lang="en-US" dirty="0"/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2476500" y="1574800"/>
          <a:ext cx="4191000" cy="1701800"/>
        </p:xfrm>
        <a:graphic>
          <a:graphicData uri="http://schemas.openxmlformats.org/presentationml/2006/ole">
            <p:oleObj spid="_x0000_s105474" name="Equation" r:id="rId3" imgW="209520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Denavit</a:t>
            </a:r>
            <a:r>
              <a:rPr lang="en-US" dirty="0" smtClean="0"/>
              <a:t> J and </a:t>
            </a:r>
            <a:r>
              <a:rPr lang="en-US" dirty="0" err="1" smtClean="0"/>
              <a:t>Hartenberg</a:t>
            </a:r>
            <a:r>
              <a:rPr lang="en-US" dirty="0" smtClean="0"/>
              <a:t> RS, “A kinematic notation for lower-pair mechanisms based on matrices.” </a:t>
            </a:r>
            <a:r>
              <a:rPr lang="en-US" i="1" dirty="0" smtClean="0"/>
              <a:t>Trans ASME J. Appl. </a:t>
            </a:r>
            <a:r>
              <a:rPr lang="en-US" i="1" dirty="0" err="1" smtClean="0"/>
              <a:t>Mech</a:t>
            </a:r>
            <a:r>
              <a:rPr lang="en-US" i="1" dirty="0" smtClean="0"/>
              <a:t>,</a:t>
            </a:r>
            <a:r>
              <a:rPr lang="en-US" dirty="0" smtClean="0"/>
              <a:t> 23:215–221, 1955</a:t>
            </a:r>
          </a:p>
          <a:p>
            <a:pPr lvl="1"/>
            <a:r>
              <a:rPr lang="en-US" dirty="0" smtClean="0"/>
              <a:t>described a convention for standardizing the attachment of frames on links of a serial linkage</a:t>
            </a:r>
          </a:p>
          <a:p>
            <a:r>
              <a:rPr lang="en-US" dirty="0" smtClean="0"/>
              <a:t>common convention for attaching reference frames on links of a serial manipulator and computing the transformations between frames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1803400" y="1219200"/>
          <a:ext cx="2768600" cy="585788"/>
        </p:xfrm>
        <a:graphic>
          <a:graphicData uri="http://schemas.openxmlformats.org/presentationml/2006/ole">
            <p:oleObj spid="_x0000_s88081" name="Equation" r:id="rId3" imgW="1384200" imgH="253800" progId="Equation.3">
              <p:embed/>
            </p:oleObj>
          </a:graphicData>
        </a:graphic>
      </p:graphicFrame>
      <p:graphicFrame>
        <p:nvGraphicFramePr>
          <p:cNvPr id="88086" name="Object 22"/>
          <p:cNvGraphicFramePr>
            <a:graphicFrameLocks noChangeAspect="1"/>
          </p:cNvGraphicFramePr>
          <p:nvPr/>
        </p:nvGraphicFramePr>
        <p:xfrm>
          <a:off x="2336800" y="1828800"/>
          <a:ext cx="3987800" cy="2109788"/>
        </p:xfrm>
        <a:graphic>
          <a:graphicData uri="http://schemas.openxmlformats.org/presentationml/2006/ole">
            <p:oleObj spid="_x0000_s88086" name="Equation" r:id="rId4" imgW="1993680" imgH="914400" progId="Equation.3">
              <p:embed/>
            </p:oleObj>
          </a:graphicData>
        </a:graphic>
      </p:graphicFrame>
      <p:graphicFrame>
        <p:nvGraphicFramePr>
          <p:cNvPr id="88087" name="Object 23"/>
          <p:cNvGraphicFramePr>
            <a:graphicFrameLocks noChangeAspect="1"/>
          </p:cNvGraphicFramePr>
          <p:nvPr/>
        </p:nvGraphicFramePr>
        <p:xfrm>
          <a:off x="3327400" y="4114800"/>
          <a:ext cx="2489200" cy="2109788"/>
        </p:xfrm>
        <a:graphic>
          <a:graphicData uri="http://schemas.openxmlformats.org/presentationml/2006/ole">
            <p:oleObj spid="_x0000_s88087" name="Equation" r:id="rId5" imgW="96516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4" name="Picture 73" descr="03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783177"/>
            <a:ext cx="7315200" cy="5291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the form of the rotation component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this does not look like it can represent arbitrary rotations</a:t>
            </a:r>
          </a:p>
          <a:p>
            <a:r>
              <a:rPr lang="en-US" dirty="0" smtClean="0"/>
              <a:t>can the DH convention actually describe every physically possible link configuration? 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3111500" y="1524000"/>
          <a:ext cx="2921000" cy="1700212"/>
        </p:xfrm>
        <a:graphic>
          <a:graphicData uri="http://schemas.openxmlformats.org/presentationml/2006/ole">
            <p:oleObj spid="_x0000_s106498" name="Equation" r:id="rId3" imgW="14601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yes, but we must choose the orientation and position of the frames in a certain way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(DH1)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(DH2)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claim: if DH1 and DH2 are true then there exists unique numbers</a:t>
            </a:r>
            <a:endParaRPr lang="en-US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981200" y="2133600"/>
          <a:ext cx="914400" cy="527050"/>
        </p:xfrm>
        <a:graphic>
          <a:graphicData uri="http://schemas.openxmlformats.org/presentationml/2006/ole">
            <p:oleObj spid="_x0000_s107522" name="Equation" r:id="rId3" imgW="457200" imgH="228600" progId="Equation.3">
              <p:embed/>
            </p:oleObj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1981200" y="2978150"/>
          <a:ext cx="2057400" cy="527050"/>
        </p:xfrm>
        <a:graphic>
          <a:graphicData uri="http://schemas.openxmlformats.org/presentationml/2006/ole">
            <p:oleObj spid="_x0000_s107523" name="Equation" r:id="rId4" imgW="1028520" imgH="228600" progId="Equation.3">
              <p:embed/>
            </p:oleObj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1778000" y="4876800"/>
          <a:ext cx="5588000" cy="585788"/>
        </p:xfrm>
        <a:graphic>
          <a:graphicData uri="http://schemas.openxmlformats.org/presentationml/2006/ole">
            <p:oleObj spid="_x0000_s107524" name="Equation" r:id="rId5" imgW="27939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1167</TotalTime>
  <Words>424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Origin</vt:lpstr>
      <vt:lpstr>Equation</vt:lpstr>
      <vt:lpstr>Day 07</vt:lpstr>
      <vt:lpstr>Links and Joints</vt:lpstr>
      <vt:lpstr>Forward Kinematics</vt:lpstr>
      <vt:lpstr>Forward Kinematics</vt:lpstr>
      <vt:lpstr>Forward Kinematics</vt:lpstr>
      <vt:lpstr>Denavit-Hartenberg</vt:lpstr>
      <vt:lpstr>Denavit-Hartenberg</vt:lpstr>
      <vt:lpstr>Denavit-Hartenberg</vt:lpstr>
      <vt:lpstr>Denavit-Hartenberg</vt:lpstr>
      <vt:lpstr>Denavit-Hartenberg</vt:lpstr>
      <vt:lpstr>DH Parameters</vt:lpstr>
      <vt:lpstr>Example with Frames Already Placed</vt:lpstr>
      <vt:lpstr>Step 5: Find the DH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21</cp:revision>
  <dcterms:created xsi:type="dcterms:W3CDTF">2011-01-07T01:27:12Z</dcterms:created>
  <dcterms:modified xsi:type="dcterms:W3CDTF">2013-01-20T22:22:43Z</dcterms:modified>
</cp:coreProperties>
</file>